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6" r:id="rId4"/>
    <p:sldId id="293" r:id="rId5"/>
    <p:sldId id="290" r:id="rId6"/>
    <p:sldId id="285" r:id="rId7"/>
    <p:sldId id="259" r:id="rId8"/>
    <p:sldId id="291" r:id="rId9"/>
    <p:sldId id="261" r:id="rId10"/>
    <p:sldId id="262" r:id="rId11"/>
    <p:sldId id="292" r:id="rId12"/>
    <p:sldId id="263" r:id="rId13"/>
    <p:sldId id="264" r:id="rId14"/>
    <p:sldId id="26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FE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 autoAdjust="0"/>
  </p:normalViewPr>
  <p:slideViewPr>
    <p:cSldViewPr snapToGrid="0">
      <p:cViewPr varScale="1">
        <p:scale>
          <a:sx n="82" d="100"/>
          <a:sy n="82" d="100"/>
        </p:scale>
        <p:origin x="96" y="4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6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5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6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7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8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9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Сыры!$B$54:$B$73</c:f>
              <c:strCache>
                <c:ptCount val="20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дорожно-транспортного травматизма</c:v>
                </c:pt>
                <c:pt idx="3">
                  <c:v>Профилактика правонарушений</c:v>
                </c:pt>
                <c:pt idx="4">
                  <c:v>Профилактика терроризма и экстремизма</c:v>
                </c:pt>
                <c:pt idx="5">
                  <c:v>Профилактика наркомании </c:v>
                </c:pt>
                <c:pt idx="6">
                  <c:v>Обучение действиям в чрезвычайных ситуациях</c:v>
                </c:pt>
                <c:pt idx="7">
                  <c:v>Общественные работы</c:v>
                </c:pt>
                <c:pt idx="8">
                  <c:v>Трудоустройство несовершеннолетних</c:v>
                </c:pt>
                <c:pt idx="9">
                  <c:v>Развитие малого бизнеса</c:v>
                </c:pt>
                <c:pt idx="10">
                  <c:v>Благоустройство </c:v>
                </c:pt>
                <c:pt idx="11">
                  <c:v>Охрана окружающей среды</c:v>
                </c:pt>
                <c:pt idx="12">
                  <c:v>Профессиональное образование</c:v>
                </c:pt>
                <c:pt idx="13">
                  <c:v>Охрана здоровья граждан от табачного дыма</c:v>
                </c:pt>
                <c:pt idx="14">
                  <c:v>Профилактика межнациональных конфликтов</c:v>
                </c:pt>
                <c:pt idx="15">
                  <c:v> Участие в городских праздничных мероприятий</c:v>
                </c:pt>
                <c:pt idx="16">
                  <c:v>Сохранение местных традиций</c:v>
                </c:pt>
                <c:pt idx="17">
                  <c:v>Организация досуговых мероприятий</c:v>
                </c:pt>
                <c:pt idx="18">
                  <c:v>Физкультурно-оздоровительные мероприятия</c:v>
                </c:pt>
                <c:pt idx="19">
                  <c:v>Средства массовой информации</c:v>
                </c:pt>
              </c:strCache>
            </c:strRef>
          </c:cat>
          <c:val>
            <c:numRef>
              <c:f>Сыры!$C$54:$C$73</c:f>
              <c:numCache>
                <c:formatCode>#\ ##0.0</c:formatCode>
                <c:ptCount val="20"/>
                <c:pt idx="0" formatCode="General">
                  <c:v>99.9</c:v>
                </c:pt>
                <c:pt idx="1">
                  <c:v>40</c:v>
                </c:pt>
                <c:pt idx="2">
                  <c:v>148</c:v>
                </c:pt>
                <c:pt idx="3">
                  <c:v>16</c:v>
                </c:pt>
                <c:pt idx="4">
                  <c:v>19</c:v>
                </c:pt>
                <c:pt idx="5">
                  <c:v>24</c:v>
                </c:pt>
                <c:pt idx="6">
                  <c:v>126</c:v>
                </c:pt>
                <c:pt idx="7">
                  <c:v>97</c:v>
                </c:pt>
                <c:pt idx="8">
                  <c:v>464.7</c:v>
                </c:pt>
                <c:pt idx="9">
                  <c:v>110</c:v>
                </c:pt>
                <c:pt idx="10">
                  <c:v>25713.599999999999</c:v>
                </c:pt>
                <c:pt idx="11">
                  <c:v>107</c:v>
                </c:pt>
                <c:pt idx="12">
                  <c:v>309</c:v>
                </c:pt>
                <c:pt idx="13">
                  <c:v>50</c:v>
                </c:pt>
                <c:pt idx="14">
                  <c:v>98.6</c:v>
                </c:pt>
                <c:pt idx="15">
                  <c:v>9240.1</c:v>
                </c:pt>
                <c:pt idx="16">
                  <c:v>3068.2</c:v>
                </c:pt>
                <c:pt idx="17">
                  <c:v>3904</c:v>
                </c:pt>
                <c:pt idx="18">
                  <c:v>1719</c:v>
                </c:pt>
                <c:pt idx="19">
                  <c:v>1416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Сыры!$B$64:$B$73</c:f>
              <c:strCache>
                <c:ptCount val="10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Охрана здоровья граждан от табачного дыма</c:v>
                </c:pt>
                <c:pt idx="4">
                  <c:v>Профилактика межнациональных конфликтов</c:v>
                </c:pt>
                <c:pt idx="5">
                  <c:v> Участие в городских праздничных мероприятий</c:v>
                </c:pt>
                <c:pt idx="6">
                  <c:v>Сохранение местных традиций</c:v>
                </c:pt>
                <c:pt idx="7">
                  <c:v>Организация досуговых мероприятий</c:v>
                </c:pt>
                <c:pt idx="8">
                  <c:v>Физкультурно-оздоровительные мероприятия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Сыры!$C$64:$C$73</c:f>
              <c:numCache>
                <c:formatCode>#\ ##0.0</c:formatCode>
                <c:ptCount val="10"/>
                <c:pt idx="0">
                  <c:v>25713.599999999999</c:v>
                </c:pt>
                <c:pt idx="1">
                  <c:v>107</c:v>
                </c:pt>
                <c:pt idx="2">
                  <c:v>309</c:v>
                </c:pt>
                <c:pt idx="3">
                  <c:v>50</c:v>
                </c:pt>
                <c:pt idx="4">
                  <c:v>98.6</c:v>
                </c:pt>
                <c:pt idx="5">
                  <c:v>9240.1</c:v>
                </c:pt>
                <c:pt idx="6">
                  <c:v>3068.2</c:v>
                </c:pt>
                <c:pt idx="7">
                  <c:v>3904</c:v>
                </c:pt>
                <c:pt idx="8">
                  <c:v>1719</c:v>
                </c:pt>
                <c:pt idx="9">
                  <c:v>1416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Сыры!$B$64:$B$73</c:f>
              <c:strCache>
                <c:ptCount val="10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Охрана здоровья граждан от табачного дыма</c:v>
                </c:pt>
                <c:pt idx="4">
                  <c:v>Профилактика межнациональных конфликтов</c:v>
                </c:pt>
                <c:pt idx="5">
                  <c:v> Участие в городских праздничных мероприятий</c:v>
                </c:pt>
                <c:pt idx="6">
                  <c:v>Сохранение местных традиций</c:v>
                </c:pt>
                <c:pt idx="7">
                  <c:v>Организация досуговых мероприятий</c:v>
                </c:pt>
                <c:pt idx="8">
                  <c:v>Физкультурно-оздоровительные мероприятия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Сыры!$D$64:$D$73</c:f>
              <c:numCache>
                <c:formatCode>#\ ##0.0</c:formatCode>
                <c:ptCount val="10"/>
                <c:pt idx="0">
                  <c:v>5154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  <c:pt idx="4">
                  <c:v>74.400000000000006</c:v>
                </c:pt>
                <c:pt idx="5">
                  <c:v>3201.8</c:v>
                </c:pt>
                <c:pt idx="6">
                  <c:v>1617.3</c:v>
                </c:pt>
                <c:pt idx="7">
                  <c:v>2125.8000000000002</c:v>
                </c:pt>
                <c:pt idx="8">
                  <c:v>678.4</c:v>
                </c:pt>
                <c:pt idx="9">
                  <c:v>566.9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7449032"/>
        <c:axId val="276215952"/>
      </c:barChart>
      <c:catAx>
        <c:axId val="287449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6215952"/>
        <c:crosses val="autoZero"/>
        <c:auto val="1"/>
        <c:lblAlgn val="ctr"/>
        <c:lblOffset val="100"/>
        <c:noMultiLvlLbl val="0"/>
      </c:catAx>
      <c:valAx>
        <c:axId val="276215952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287449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Сыры!$B$54:$B$63</c:f>
              <c:strCache>
                <c:ptCount val="10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дорожно-транспортного травматизма</c:v>
                </c:pt>
                <c:pt idx="3">
                  <c:v>Профилактика правонарушений</c:v>
                </c:pt>
                <c:pt idx="4">
                  <c:v>Профилактика терроризма и экстремизма</c:v>
                </c:pt>
                <c:pt idx="5">
                  <c:v>Профилактика наркомании </c:v>
                </c:pt>
                <c:pt idx="6">
                  <c:v>Обучение действиям в чрезвычайных ситуациях</c:v>
                </c:pt>
                <c:pt idx="7">
                  <c:v>Общественные работы</c:v>
                </c:pt>
                <c:pt idx="8">
                  <c:v>Трудоустройство несовершеннолетних</c:v>
                </c:pt>
                <c:pt idx="9">
                  <c:v>Развитие малого бизнеса</c:v>
                </c:pt>
              </c:strCache>
            </c:strRef>
          </c:cat>
          <c:val>
            <c:numRef>
              <c:f>Сыры!$C$54:$C$63</c:f>
              <c:numCache>
                <c:formatCode>#\ ##0.0</c:formatCode>
                <c:ptCount val="10"/>
                <c:pt idx="0" formatCode="General">
                  <c:v>99.9</c:v>
                </c:pt>
                <c:pt idx="1">
                  <c:v>40</c:v>
                </c:pt>
                <c:pt idx="2">
                  <c:v>148</c:v>
                </c:pt>
                <c:pt idx="3">
                  <c:v>16</c:v>
                </c:pt>
                <c:pt idx="4">
                  <c:v>19</c:v>
                </c:pt>
                <c:pt idx="5">
                  <c:v>24</c:v>
                </c:pt>
                <c:pt idx="6">
                  <c:v>126</c:v>
                </c:pt>
                <c:pt idx="7">
                  <c:v>97</c:v>
                </c:pt>
                <c:pt idx="8">
                  <c:v>464.7</c:v>
                </c:pt>
                <c:pt idx="9">
                  <c:v>110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Сыры!$B$54:$B$63</c:f>
              <c:strCache>
                <c:ptCount val="10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дорожно-транспортного травматизма</c:v>
                </c:pt>
                <c:pt idx="3">
                  <c:v>Профилактика правонарушений</c:v>
                </c:pt>
                <c:pt idx="4">
                  <c:v>Профилактика терроризма и экстремизма</c:v>
                </c:pt>
                <c:pt idx="5">
                  <c:v>Профилактика наркомании </c:v>
                </c:pt>
                <c:pt idx="6">
                  <c:v>Обучение действиям в чрезвычайных ситуациях</c:v>
                </c:pt>
                <c:pt idx="7">
                  <c:v>Общественные работы</c:v>
                </c:pt>
                <c:pt idx="8">
                  <c:v>Трудоустройство несовершеннолетних</c:v>
                </c:pt>
                <c:pt idx="9">
                  <c:v>Развитие малого бизнеса</c:v>
                </c:pt>
              </c:strCache>
            </c:strRef>
          </c:cat>
          <c:val>
            <c:numRef>
              <c:f>Сыры!$D$54:$D$63</c:f>
              <c:numCache>
                <c:formatCode>#\ ##0.0</c:formatCode>
                <c:ptCount val="10"/>
                <c:pt idx="0" formatCode="General">
                  <c:v>0</c:v>
                </c:pt>
                <c:pt idx="1">
                  <c:v>40</c:v>
                </c:pt>
                <c:pt idx="2">
                  <c:v>10</c:v>
                </c:pt>
                <c:pt idx="3">
                  <c:v>16</c:v>
                </c:pt>
                <c:pt idx="4">
                  <c:v>19</c:v>
                </c:pt>
                <c:pt idx="5">
                  <c:v>24</c:v>
                </c:pt>
                <c:pt idx="6">
                  <c:v>51</c:v>
                </c:pt>
                <c:pt idx="7">
                  <c:v>0</c:v>
                </c:pt>
                <c:pt idx="8">
                  <c:v>3.6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2476296"/>
        <c:axId val="282477864"/>
      </c:barChart>
      <c:catAx>
        <c:axId val="282476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2477864"/>
        <c:crosses val="autoZero"/>
        <c:auto val="1"/>
        <c:lblAlgn val="ctr"/>
        <c:lblOffset val="100"/>
        <c:noMultiLvlLbl val="0"/>
      </c:catAx>
      <c:valAx>
        <c:axId val="2824778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2476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80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4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Доходы!$B$5:$B$13</c:f>
              <c:strCache>
                <c:ptCount val="4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 ущерба</c:v>
                </c:pt>
                <c:pt idx="3">
                  <c:v>Безвозмездные поступления </c:v>
                </c:pt>
              </c:strCache>
            </c:strRef>
          </c:cat>
          <c:val>
            <c:numRef>
              <c:f>Доходы!$C$5:$C$13</c:f>
              <c:numCache>
                <c:formatCode>#\ ##0.0</c:formatCode>
                <c:ptCount val="4"/>
                <c:pt idx="0">
                  <c:v>55069.7</c:v>
                </c:pt>
                <c:pt idx="1">
                  <c:v>184.1</c:v>
                </c:pt>
                <c:pt idx="2">
                  <c:v>3026.7</c:v>
                </c:pt>
                <c:pt idx="3">
                  <c:v>12159.1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alpha val="0"/>
      </a:schemeClr>
    </a:solidFill>
    <a:ln w="9525" cap="flat" cmpd="sng" algn="ctr">
      <a:solidFill>
        <a:schemeClr val="tx1">
          <a:lumMod val="15000"/>
          <a:lumOff val="85000"/>
          <a:alpha val="0"/>
        </a:schemeClr>
      </a:solidFill>
      <a:round/>
    </a:ln>
    <a:effectLst/>
    <a:scene3d>
      <a:camera prst="orthographicFront"/>
      <a:lightRig rig="threePt" dir="t"/>
    </a:scene3d>
    <a:sp3d prstMaterial="matte"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Сыры!$B$4:$B$9</c15:sqref>
                  </c15:fullRef>
                </c:ext>
              </c:extLst>
              <c:f>(Сыры!$B$5:$B$7,Сыры!$B$9)</c:f>
              <c:strCache>
                <c:ptCount val="4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Безвозмездные поступления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Сыры!$C$4:$C$9</c15:sqref>
                  </c15:fullRef>
                </c:ext>
              </c:extLst>
              <c:f>(Сыры!$C$5:$C$7,Сыры!$C$9)</c:f>
              <c:numCache>
                <c:formatCode>#\ ##0.0</c:formatCode>
                <c:ptCount val="4"/>
                <c:pt idx="0">
                  <c:v>64805.3</c:v>
                </c:pt>
                <c:pt idx="1">
                  <c:v>8.3000000000000007</c:v>
                </c:pt>
                <c:pt idx="2">
                  <c:v>4696</c:v>
                </c:pt>
                <c:pt idx="3">
                  <c:v>13490.4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Сыры!$B$4:$B$9</c15:sqref>
                  </c15:fullRef>
                </c:ext>
              </c:extLst>
              <c:f>(Сыры!$B$5:$B$7,Сыры!$B$9)</c:f>
              <c:strCache>
                <c:ptCount val="4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Безвозмездные поступления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Сыры!$D$4:$D$9</c15:sqref>
                  </c15:fullRef>
                </c:ext>
              </c:extLst>
              <c:f>(Сыры!$D$5:$D$7,Сыры!$D$9)</c:f>
              <c:numCache>
                <c:formatCode>#\ ##0.0</c:formatCode>
                <c:ptCount val="4"/>
                <c:pt idx="0">
                  <c:v>27738.5</c:v>
                </c:pt>
                <c:pt idx="1">
                  <c:v>274.60000000000002</c:v>
                </c:pt>
                <c:pt idx="2">
                  <c:v>2128.6</c:v>
                </c:pt>
                <c:pt idx="3">
                  <c:v>8107.2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3715944"/>
        <c:axId val="203709280"/>
      </c:barChart>
      <c:catAx>
        <c:axId val="203715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709280"/>
        <c:crosses val="autoZero"/>
        <c:auto val="1"/>
        <c:lblAlgn val="ctr"/>
        <c:lblOffset val="100"/>
        <c:noMultiLvlLbl val="0"/>
      </c:catAx>
      <c:valAx>
        <c:axId val="203709280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203715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Сыры!$B$20:$B$48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Сыры!$C$20:$C$48</c:f>
              <c:numCache>
                <c:formatCode>#\ ##0.0</c:formatCode>
                <c:ptCount val="10"/>
                <c:pt idx="0">
                  <c:v>20245</c:v>
                </c:pt>
                <c:pt idx="1">
                  <c:v>126</c:v>
                </c:pt>
                <c:pt idx="2">
                  <c:v>671.7</c:v>
                </c:pt>
                <c:pt idx="3">
                  <c:v>32345.3</c:v>
                </c:pt>
                <c:pt idx="4">
                  <c:v>107</c:v>
                </c:pt>
                <c:pt idx="5">
                  <c:v>457.6</c:v>
                </c:pt>
                <c:pt idx="6">
                  <c:v>16212.3</c:v>
                </c:pt>
                <c:pt idx="7">
                  <c:v>12074.099999999999</c:v>
                </c:pt>
                <c:pt idx="8">
                  <c:v>1719</c:v>
                </c:pt>
                <c:pt idx="9">
                  <c:v>1416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Сыры!$B$20:$B$48</c15:sqref>
                  </c15:fullRef>
                </c:ext>
              </c:extLst>
              <c:f>(Сыры!$B$20,Сыры!$B$27,Сыры!$B$29,Сыры!$B$32,Сыры!$B$35,Сыры!$B$37,Сыры!$B$40,Сыры!$B$42,Сыры!$B$45,Сыры!$B$47)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Сыры!$C$20:$C$48</c15:sqref>
                  </c15:fullRef>
                </c:ext>
              </c:extLst>
              <c:f>(Сыры!$C$20,Сыры!$C$27,Сыры!$C$29,Сыры!$C$32,Сыры!$C$35,Сыры!$C$37,Сыры!$C$40,Сыры!$C$42,Сыры!$C$45,Сыры!$C$47)</c:f>
              <c:numCache>
                <c:formatCode>#\ ##0.0</c:formatCode>
                <c:ptCount val="10"/>
                <c:pt idx="0">
                  <c:v>20245</c:v>
                </c:pt>
                <c:pt idx="1">
                  <c:v>126</c:v>
                </c:pt>
                <c:pt idx="2">
                  <c:v>671.7</c:v>
                </c:pt>
                <c:pt idx="3">
                  <c:v>32345.3</c:v>
                </c:pt>
                <c:pt idx="4">
                  <c:v>107</c:v>
                </c:pt>
                <c:pt idx="5">
                  <c:v>457.6</c:v>
                </c:pt>
                <c:pt idx="6">
                  <c:v>16212.3</c:v>
                </c:pt>
                <c:pt idx="7">
                  <c:v>12074.099999999999</c:v>
                </c:pt>
                <c:pt idx="8">
                  <c:v>1719</c:v>
                </c:pt>
                <c:pt idx="9">
                  <c:v>1416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Сыры!$B$20:$B$48</c15:sqref>
                  </c15:fullRef>
                </c:ext>
              </c:extLst>
              <c:f>(Сыры!$B$20,Сыры!$B$27,Сыры!$B$29,Сыры!$B$32,Сыры!$B$35,Сыры!$B$37,Сыры!$B$40,Сыры!$B$42,Сыры!$B$45,Сыры!$B$47)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Сыры!$D$20:$D$48</c15:sqref>
                  </c15:fullRef>
                </c:ext>
              </c:extLst>
              <c:f>(Сыры!$D$20,Сыры!$D$27,Сыры!$D$29,Сыры!$D$32,Сыры!$D$35,Сыры!$D$37,Сыры!$D$40,Сыры!$D$42,Сыры!$D$45,Сыры!$D$47)</c:f>
              <c:numCache>
                <c:formatCode>#\ ##0.0</c:formatCode>
                <c:ptCount val="10"/>
                <c:pt idx="0">
                  <c:v>7796.7000000000007</c:v>
                </c:pt>
                <c:pt idx="1">
                  <c:v>51</c:v>
                </c:pt>
                <c:pt idx="2">
                  <c:v>3.6</c:v>
                </c:pt>
                <c:pt idx="3">
                  <c:v>8280.2999999999993</c:v>
                </c:pt>
                <c:pt idx="4">
                  <c:v>10</c:v>
                </c:pt>
                <c:pt idx="5">
                  <c:v>74.400000000000006</c:v>
                </c:pt>
                <c:pt idx="6">
                  <c:v>6944.9</c:v>
                </c:pt>
                <c:pt idx="7">
                  <c:v>5902.3</c:v>
                </c:pt>
                <c:pt idx="8">
                  <c:v>678.4</c:v>
                </c:pt>
                <c:pt idx="9">
                  <c:v>566.9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7447072"/>
        <c:axId val="287448248"/>
      </c:barChart>
      <c:catAx>
        <c:axId val="287447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7448248"/>
        <c:crosses val="autoZero"/>
        <c:auto val="1"/>
        <c:lblAlgn val="ctr"/>
        <c:lblOffset val="100"/>
        <c:noMultiLvlLbl val="0"/>
      </c:catAx>
      <c:valAx>
        <c:axId val="287448248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287447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70725-FDD8-43E4-BD9E-5FF920A44680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A3532-73EF-4047-A1D7-576F66E96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7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4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4610-29BD-463E-B1BE-F686A61B65B7}" type="datetime1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F10-A651-470F-8BCA-2EC8629F3461}" type="datetime1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AE0-E440-47F5-8531-BEC689001CA6}" type="datetime1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64F4-4AC9-4A1D-AC5D-55107FEF6A3E}" type="datetime1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B8A0-7F36-4350-ADB3-C2CDC77A6919}" type="datetime1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5913-A357-4C7E-94AE-EAC3647DB912}" type="datetime1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CAF0-9363-4626-9169-07B36B480CF6}" type="datetime1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40D0-2AD2-4B24-94A8-CC976C313E2F}" type="datetime1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DA81-C738-48C6-B50F-F747CA36135B}" type="datetime1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BB09-1B48-4DE3-9A48-6B7C52EC98BC}" type="datetime1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E88-1BCE-424D-A8CB-D88A9E86E63E}" type="datetime1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E3BA-7570-4EE7-8EC7-9706FC7262B5}" type="datetime1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537B-F92E-4EBA-8ABD-E66122FC227C}" type="datetime1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86E-31A7-437B-85EB-0A8787DC8E87}" type="datetime1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D591-98D7-44FB-A3B0-2126DB4EE1C4}" type="datetime1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73FA-9E2E-451C-8387-94B6B35147CD}" type="datetime1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>
                <a:lumMod val="80000"/>
                <a:lumOff val="20000"/>
              </a:srgbClr>
            </a:gs>
            <a:gs pos="100000">
              <a:srgbClr val="DFE8C4">
                <a:lumMod val="98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FC74-1487-407B-A6EB-201F00771486}" type="datetime1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3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jpeg"/><Relationship Id="rId7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12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7.xml"/><Relationship Id="rId10" Type="http://schemas.openxmlformats.org/officeDocument/2006/relationships/slide" Target="slide14.xml"/><Relationship Id="rId4" Type="http://schemas.openxmlformats.org/officeDocument/2006/relationships/slide" Target="slide9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2-й </a:t>
            </a:r>
            <a:r>
              <a:rPr lang="ru-RU" dirty="0" smtClean="0"/>
              <a:t>квартал на 2019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Для граждан</a:t>
            </a:r>
            <a:endParaRPr lang="ru-RU" sz="3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Внутригородское муниципальное образование Санкт-Петербурга муниципальный округ Васильевский</a:t>
            </a:r>
            <a:endParaRPr lang="ru-RU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8" name="Выноска со стрелкой вверх 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826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2019 финансового года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доходов бюджета (тыс./руб.)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142116"/>
              </p:ext>
            </p:extLst>
          </p:nvPr>
        </p:nvGraphicFramePr>
        <p:xfrm>
          <a:off x="2809352" y="3155687"/>
          <a:ext cx="8140001" cy="2870682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566046"/>
                <a:gridCol w="914186"/>
                <a:gridCol w="921722"/>
                <a:gridCol w="995578"/>
                <a:gridCol w="742469"/>
              </a:tblGrid>
              <a:tr h="547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Налоговые и неналоговые доходы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69 509,6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30 141,7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43,36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Налоги на совокупный доход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64 805,3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27 738,5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Доходы от </a:t>
                      </a:r>
                      <a:r>
                        <a:rPr lang="ru-RU" sz="1000" b="0" dirty="0" smtClean="0">
                          <a:effectLst/>
                        </a:rPr>
                        <a:t>компенсации</a:t>
                      </a:r>
                      <a:r>
                        <a:rPr lang="ru-RU" sz="1000" b="0" baseline="0" dirty="0" smtClean="0">
                          <a:effectLst/>
                        </a:rPr>
                        <a:t> затрат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3308,43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Штрафы, санкции, возмещение ущерба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2 128,6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Безвозмездные </a:t>
                      </a:r>
                      <a:r>
                        <a:rPr lang="ru-RU" sz="1000" dirty="0" smtClean="0">
                          <a:effectLst/>
                        </a:rPr>
                        <a:t>поступления (субвенции)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13 490,4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8 107,2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Безвозмездные поступления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13 490,4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8 107,2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38 248,9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46,08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119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2019 финансового </a:t>
            </a:r>
            <a:r>
              <a:rPr lang="ru-RU" b="1" dirty="0" smtClean="0"/>
              <a:t>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доходов бюджета (тыс./руб.)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860650"/>
              </p:ext>
            </p:extLst>
          </p:nvPr>
        </p:nvGraphicFramePr>
        <p:xfrm>
          <a:off x="2632756" y="3165232"/>
          <a:ext cx="7437367" cy="2770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540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920621"/>
              </p:ext>
            </p:extLst>
          </p:nvPr>
        </p:nvGraphicFramePr>
        <p:xfrm>
          <a:off x="5115103" y="2839599"/>
          <a:ext cx="5476875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2019 финансового года 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расходов бюджета (план)</a:t>
            </a:r>
            <a:endParaRPr lang="ru-RU" dirty="0"/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3528187" y="3081848"/>
            <a:ext cx="2144802" cy="467226"/>
          </a:xfrm>
          <a:prstGeom prst="wedgeRectCallout">
            <a:avLst>
              <a:gd name="adj1" fmla="val 66702"/>
              <a:gd name="adj2" fmla="val 4019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безопасность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5959793" y="2563198"/>
            <a:ext cx="1948544" cy="438001"/>
          </a:xfrm>
          <a:prstGeom prst="wedgeRectCallout">
            <a:avLst>
              <a:gd name="adj1" fmla="val -36883"/>
              <a:gd name="adj2" fmla="val 1637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0,79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10455079" y="4478899"/>
            <a:ext cx="1600647" cy="501019"/>
          </a:xfrm>
          <a:prstGeom prst="wedgeRectCallout">
            <a:avLst>
              <a:gd name="adj1" fmla="val -56153"/>
              <a:gd name="adj2" fmla="val -11265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0,54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7190079" y="6170339"/>
            <a:ext cx="1741091" cy="530233"/>
          </a:xfrm>
          <a:prstGeom prst="wedgeRectCallout">
            <a:avLst>
              <a:gd name="adj1" fmla="val 21894"/>
              <a:gd name="adj2" fmla="val -8432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Социальная политика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14,14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4722007" y="5964711"/>
            <a:ext cx="1370351" cy="636517"/>
          </a:xfrm>
          <a:prstGeom prst="wedgeRectCallout">
            <a:avLst>
              <a:gd name="adj1" fmla="val 78129"/>
              <a:gd name="adj2" fmla="val -7642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Физическая культура и спорт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2,01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3687663" y="4979918"/>
            <a:ext cx="1523374" cy="636517"/>
          </a:xfrm>
          <a:prstGeom prst="wedgeRectCallout">
            <a:avLst>
              <a:gd name="adj1" fmla="val 101200"/>
              <a:gd name="adj2" fmla="val 5209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1,66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3248107" y="3970887"/>
            <a:ext cx="1741091" cy="636517"/>
          </a:xfrm>
          <a:prstGeom prst="wedgeRectCallout">
            <a:avLst>
              <a:gd name="adj1" fmla="val 66319"/>
              <a:gd name="adj2" fmla="val -1459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23,71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10455079" y="3439869"/>
            <a:ext cx="1600432" cy="531018"/>
          </a:xfrm>
          <a:prstGeom prst="wedgeRectCallout">
            <a:avLst>
              <a:gd name="adj1" fmla="val -63559"/>
              <a:gd name="adj2" fmla="val 6262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9829978" y="5821595"/>
            <a:ext cx="1447622" cy="608316"/>
          </a:xfrm>
          <a:prstGeom prst="wedgeRectCallout">
            <a:avLst>
              <a:gd name="adj1" fmla="val -41349"/>
              <a:gd name="adj2" fmla="val -11438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Культура, кинематография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18,99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9285755" y="2563198"/>
            <a:ext cx="1840025" cy="630728"/>
          </a:xfrm>
          <a:prstGeom prst="wedgeRectCallout">
            <a:avLst>
              <a:gd name="adj1" fmla="val -66043"/>
              <a:gd name="adj2" fmla="val 6338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37,89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4" name="Выноска со стрелкой вверх 33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8875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560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2019 финансового года 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08755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расходов бюджета (тыс./руб.)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898166"/>
              </p:ext>
            </p:extLst>
          </p:nvPr>
        </p:nvGraphicFramePr>
        <p:xfrm>
          <a:off x="2763298" y="2676835"/>
          <a:ext cx="8244671" cy="383900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663014"/>
                <a:gridCol w="895414"/>
                <a:gridCol w="979359"/>
                <a:gridCol w="979359"/>
                <a:gridCol w="727525"/>
              </a:tblGrid>
              <a:tr h="294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Общегосударственные вопросы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20 245,0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7 796,7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</a:t>
                      </a:r>
                      <a:r>
                        <a:rPr lang="ru-RU" sz="1000" b="0" dirty="0" smtClean="0">
                          <a:effectLst/>
                        </a:rPr>
                        <a:t>безопасность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0300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40,48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экономика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0400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0,54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Жилищно-коммунальное хозяйство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0500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32 345,3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8 280,3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0600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9,35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Образование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0700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Культура, кинематография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0800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16 212,3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6 944,9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Социальная политика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1000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12 074,1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5 902,3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Физическая культура и спорт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Средства массовой информации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1200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964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85 374,0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30 308,5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Выноска со стрелкой вверх 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955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2019 финансового года </a:t>
            </a:r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80997" y="164948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расходов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5933839"/>
              </p:ext>
            </p:extLst>
          </p:nvPr>
        </p:nvGraphicFramePr>
        <p:xfrm>
          <a:off x="3941334" y="1700212"/>
          <a:ext cx="6700840" cy="515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685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5130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Контактная информация МО Васильевский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168857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Руководство:</a:t>
            </a:r>
            <a:endParaRPr lang="ru-RU" dirty="0"/>
          </a:p>
        </p:txBody>
      </p:sp>
      <p:pic>
        <p:nvPicPr>
          <p:cNvPr id="6" name="Рисунок 5" descr="http://www.msmov.spb.ru/files/image/foto/dep_2014/dep_2014_figurin_19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132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http://www.msmov.spb.ru/files/image/foto/adm/ivanov_d_v_1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653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6" y="4382697"/>
            <a:ext cx="4105502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err="1" smtClean="0"/>
              <a:t>Фигурин</a:t>
            </a:r>
            <a:r>
              <a:rPr lang="ru-RU" sz="1200" b="1" dirty="0" smtClean="0"/>
              <a:t> Игорь Стефанович</a:t>
            </a:r>
            <a:endParaRPr lang="ru-RU" sz="1200" dirty="0" smtClean="0"/>
          </a:p>
          <a:p>
            <a:pPr algn="ctr"/>
            <a:r>
              <a:rPr lang="ru-RU" sz="1000" dirty="0" smtClean="0"/>
              <a:t>Глава внутригородского муниципального образования </a:t>
            </a:r>
            <a:br>
              <a:rPr lang="ru-RU" sz="1000" dirty="0" smtClean="0"/>
            </a:br>
            <a:r>
              <a:rPr lang="ru-RU" sz="1000" dirty="0" smtClean="0"/>
              <a:t>Санкт-Петербурга муниципальный округ Васильевский</a:t>
            </a:r>
            <a:endParaRPr lang="ru-RU" sz="1000" dirty="0"/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6834641" y="4369014"/>
            <a:ext cx="4628015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Иванов Дмитрий Владимирович</a:t>
            </a:r>
            <a:endParaRPr lang="ru-RU" sz="1200" dirty="0"/>
          </a:p>
          <a:p>
            <a:pPr algn="ctr"/>
            <a:r>
              <a:rPr lang="ru-RU" sz="1000" dirty="0"/>
              <a:t>Глава местной администрации </a:t>
            </a:r>
            <a:r>
              <a:rPr lang="ru-RU" sz="1000" dirty="0" smtClean="0"/>
              <a:t>внутригородского </a:t>
            </a:r>
            <a:r>
              <a:rPr lang="ru-RU" sz="1000" dirty="0"/>
              <a:t>муниципального образования Санкт-Петербурга </a:t>
            </a:r>
            <a:r>
              <a:rPr lang="ru-RU" sz="1000" dirty="0" smtClean="0"/>
              <a:t>муниципальный </a:t>
            </a:r>
            <a:r>
              <a:rPr lang="ru-RU" sz="1000" dirty="0"/>
              <a:t>округ </a:t>
            </a:r>
            <a:r>
              <a:rPr lang="ru-RU" sz="1000" dirty="0" smtClean="0"/>
              <a:t>Васильевский</a:t>
            </a:r>
            <a:endParaRPr lang="ru-RU" sz="1000" dirty="0"/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850470" y="5713551"/>
            <a:ext cx="8915399" cy="7634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Телефон/факс:</a:t>
            </a:r>
            <a:r>
              <a:rPr lang="ru-RU" sz="1400" dirty="0"/>
              <a:t> 328-58-31, 323-32-34, 323-32-61</a:t>
            </a:r>
            <a:br>
              <a:rPr lang="ru-RU" sz="1400" dirty="0"/>
            </a:br>
            <a:r>
              <a:rPr lang="ru-RU" sz="1400" b="1" dirty="0"/>
              <a:t>С</a:t>
            </a:r>
            <a:r>
              <a:rPr lang="ru-RU" sz="1400" b="1" dirty="0" smtClean="0"/>
              <a:t>айт: </a:t>
            </a:r>
            <a:r>
              <a:rPr lang="en-US" sz="1400" dirty="0" smtClean="0"/>
              <a:t>https://www.msmov.spb.ru       </a:t>
            </a:r>
            <a:r>
              <a:rPr lang="ru-RU" sz="1400" b="1" dirty="0" smtClean="0"/>
              <a:t>e-</a:t>
            </a:r>
            <a:r>
              <a:rPr lang="ru-RU" sz="1400" b="1" dirty="0" err="1" smtClean="0"/>
              <a:t>mail</a:t>
            </a:r>
            <a:r>
              <a:rPr lang="ru-RU" sz="1400" b="1" dirty="0"/>
              <a:t>:</a:t>
            </a:r>
            <a:r>
              <a:rPr lang="ru-RU" sz="1400" dirty="0"/>
              <a:t> mcmo8@mail.ru</a:t>
            </a:r>
            <a:br>
              <a:rPr lang="ru-RU" sz="1400" dirty="0"/>
            </a:br>
            <a:r>
              <a:rPr lang="ru-RU" sz="1400" b="1" dirty="0"/>
              <a:t>Почтовый адрес:</a:t>
            </a:r>
            <a:r>
              <a:rPr lang="ru-RU" sz="1400" dirty="0"/>
              <a:t> 199004, Санкт-Петербург, 4-я линия В.О., д. 45, </a:t>
            </a:r>
            <a:r>
              <a:rPr lang="ru-RU" sz="1400" dirty="0" err="1"/>
              <a:t>каб</a:t>
            </a:r>
            <a:r>
              <a:rPr lang="ru-RU" sz="1400" dirty="0"/>
              <a:t>. №2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6834641" y="5160836"/>
            <a:ext cx="4628015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граждан:  каждый Вторник с 15:00 до 18:00</a:t>
            </a:r>
            <a:endParaRPr lang="ru-RU" sz="1000" dirty="0"/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516870" y="5171722"/>
            <a:ext cx="4372201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избирателей: 1-й и 3-й Четверг с 16:00 до 18:00</a:t>
            </a:r>
            <a:endParaRPr lang="ru-RU" sz="1000" dirty="0"/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8" name="Выноска со стрелкой вверх 1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4668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59327" y="1593825"/>
            <a:ext cx="8915399" cy="49476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Ведомственные целевые программы МО Васильевский за 1-й квартал 2019 года: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 tooltip="П Е Р Е Х О Д"/>
              </a:rPr>
              <a:t>Структура ведомственных целевых программ                                                                     3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 tooltip="П Е Р Е Х О Д"/>
              </a:rPr>
              <a:t>Исполнение ведомственных целевых программ                                                                 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Динамика исполнения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ведомственных целевых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программ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                                               7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Доходы бюджета МО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Васильевский за 1-й квартал 2019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финансового года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Структура доходов бюджета                                                                                                      9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 tooltip="П Е Р Е Х О Д"/>
              </a:rPr>
              <a:t>Исполнение доходов бюджета                                                                                                10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Динамика доходов бюджета                                                                                                    11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Расходы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бюджета МО Васильевский за 1-й квартал 2019 финансового года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Структура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расходов 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    12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Исполнение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13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Динамика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                                                                                                  14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Контактная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информация                                                                                                           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15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50000"/>
              </a:lnSpc>
            </a:pP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Оглавление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Выноска со стрелкой вверх 7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3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2019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Структура Ведомственных целевых программ (план)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556636"/>
              </p:ext>
            </p:extLst>
          </p:nvPr>
        </p:nvGraphicFramePr>
        <p:xfrm>
          <a:off x="4676926" y="2785323"/>
          <a:ext cx="5476875" cy="3400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Прямоугольная выноска 19"/>
          <p:cNvSpPr/>
          <p:nvPr/>
        </p:nvSpPr>
        <p:spPr>
          <a:xfrm>
            <a:off x="4895108" y="2454641"/>
            <a:ext cx="2144802" cy="467226"/>
          </a:xfrm>
          <a:prstGeom prst="wedgeRectCallout">
            <a:avLst>
              <a:gd name="adj1" fmla="val 13137"/>
              <a:gd name="adj2" fmla="val 9790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Благоустройство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54,98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2856783" y="5440184"/>
            <a:ext cx="2144802" cy="503415"/>
          </a:xfrm>
          <a:prstGeom prst="wedgeRectCallout">
            <a:avLst>
              <a:gd name="adj1" fmla="val 81459"/>
              <a:gd name="adj2" fmla="val -1751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3,03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3329354" y="6118447"/>
            <a:ext cx="2238154" cy="467226"/>
          </a:xfrm>
          <a:prstGeom prst="wedgeRectCallout">
            <a:avLst>
              <a:gd name="adj1" fmla="val 74900"/>
              <a:gd name="adj2" fmla="val -12791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Физкультурно-оздоровительные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3,68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9731501" y="1638548"/>
            <a:ext cx="2242443" cy="2394189"/>
          </a:xfrm>
          <a:prstGeom prst="wedgeRectCallout">
            <a:avLst>
              <a:gd name="adj1" fmla="val -57919"/>
              <a:gd name="adj2" fmla="val 3748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Формирование архивного фонда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Защита прав потребителей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Обучение действиям при ГО и ЧС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0,27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Общественные работы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Трудоустройство несовершеннолетних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0,99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Развитие малого бизнеса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6191311" y="6133805"/>
            <a:ext cx="2144802" cy="467226"/>
          </a:xfrm>
          <a:prstGeom prst="wedgeRectCallout">
            <a:avLst>
              <a:gd name="adj1" fmla="val 11497"/>
              <a:gd name="adj2" fmla="val -9529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Досуговые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8,35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8959917" y="6115751"/>
            <a:ext cx="2144802" cy="467226"/>
          </a:xfrm>
          <a:prstGeom prst="wedgeRectCallout">
            <a:avLst>
              <a:gd name="adj1" fmla="val -56826"/>
              <a:gd name="adj2" fmla="val -14046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Сохранение местных традиций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6,56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9731501" y="5266614"/>
            <a:ext cx="2242443" cy="467226"/>
          </a:xfrm>
          <a:prstGeom prst="wedgeRectCallout">
            <a:avLst>
              <a:gd name="adj1" fmla="val -43153"/>
              <a:gd name="adj2" fmla="val -1254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Городские праздничные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19,76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2227385" y="2454640"/>
            <a:ext cx="2449541" cy="2811974"/>
          </a:xfrm>
          <a:prstGeom prst="wedgeRectCallout">
            <a:avLst>
              <a:gd name="adj1" fmla="val 72643"/>
              <a:gd name="adj2" fmla="val 5015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Профессиональное 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0,66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ДТТ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0,32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правонарушений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терроризма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наркомании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здоровья от табачного дыма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межнациональных конфликтов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2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2019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Исполнение Ведомственных целевых программ 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302310"/>
              </p:ext>
            </p:extLst>
          </p:nvPr>
        </p:nvGraphicFramePr>
        <p:xfrm>
          <a:off x="2721429" y="2576150"/>
          <a:ext cx="8826726" cy="396404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архивных фондов органов местного самоуправления, муниципальных предприятий и учреждений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Осуществление защиты прав потребителей.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40,0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 по профилактике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дорожно-транспортного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травматизма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148,0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6,76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деятельности по профилактике правонарушений в Санкт-Петербурге в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формах,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установленных законодательством Санкт-Петербурга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профилактике терроризма и экстремизма, а также в минимизации  и (или) ликвидации последствий проявления терроризма и экстремизма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установленном порядке в мероприятиях по профилактике незаконного потребления наркотических средств и психотропных веществ, наркомании в Санкт-Петербурге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24,0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Проведение </a:t>
                      </a:r>
                      <a:r>
                        <a:rPr lang="ru-RU" sz="1100" dirty="0">
                          <a:effectLst/>
                        </a:rPr>
                        <a:t>подготовки и обучения неработающего населения способам защиты и действиям в чрезвычайных ситуациях, а также способам защиты от опасностей, возникающих при ведении военных действий или вследствие этих действий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126,0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40,48</a:t>
                      </a:r>
                    </a:p>
                  </a:txBody>
                  <a:tcPr marL="9525" marR="9525" marT="9525" marB="0" anchor="ctr"/>
                </a:tc>
              </a:tr>
              <a:tr h="20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проведение оплачиваемых общественных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97,0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453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2019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22734"/>
              </p:ext>
            </p:extLst>
          </p:nvPr>
        </p:nvGraphicFramePr>
        <p:xfrm>
          <a:off x="2721429" y="2461709"/>
          <a:ext cx="8826726" cy="4118729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временного трудоустройства </a:t>
                      </a:r>
                      <a:r>
                        <a:rPr lang="ru-RU" sz="1100" dirty="0" smtClean="0">
                          <a:effectLst/>
                        </a:rPr>
                        <a:t>несовершеннолетних </a:t>
                      </a:r>
                      <a:r>
                        <a:rPr lang="ru-RU" sz="1100" dirty="0">
                          <a:effectLst/>
                        </a:rPr>
                        <a:t>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</a:t>
                      </a:r>
                      <a:r>
                        <a:rPr lang="ru-RU" sz="1100" dirty="0" smtClean="0">
                          <a:effectLst/>
                        </a:rPr>
                        <a:t>лет из числа выпускников образовательных учреждений начального и среднего профессионального образования, </a:t>
                      </a:r>
                      <a:r>
                        <a:rPr lang="ru-RU" sz="1100" dirty="0">
                          <a:effectLst/>
                        </a:rPr>
                        <a:t>ищущих работу </a:t>
                      </a:r>
                      <a:r>
                        <a:rPr lang="ru-RU" sz="1100" dirty="0" smtClean="0">
                          <a:effectLst/>
                        </a:rPr>
                        <a:t>впервые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Содействие развитию малого бизнеса на территории муниципального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25 713,6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5 154,0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12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мероприятиях по охране окружающей среды в границах муниципального образования, за исключением организаций и осуществления мероприятий по экологическому контролю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9,35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13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профессионального образования и дополнительного профессионального образования выборных должностных лиц местного самоуправления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членов выборных органов местного самоуправления,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депутатов муниципальных советов муниципальных образований,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служащих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работников 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14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мероприятий по охране здоровья граждан от воздействия окружающего табачного дыма и последствий потребления табака на территории муниципального образования                                       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5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2019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239079"/>
              </p:ext>
            </p:extLst>
          </p:nvPr>
        </p:nvGraphicFramePr>
        <p:xfrm>
          <a:off x="2721429" y="2416462"/>
          <a:ext cx="8826726" cy="403854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15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создании условий для реализации мер, направленных на укрепление межнационального и межконфессионального согласия, сохранения и развития языков и культуры народов РФ, проживающих на территории муниципального образования, социально и культурную адаптацию мигрантов, профилактику межнациональных конфликтов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  местных и участие в организации и проведении городских праздничных и иных зрелищных мероприятий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9 240,1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3 201,8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и проведение мероприятий по сохранению и развитию местных традиций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3 068,2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3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проведению досуговых мероприятий для жителей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2 125,8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условий для развития на территории муниципального образования физической культуры и массового спорта, организация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физкультурных мероприятий, физкультурно-оздоровительных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спортивных мероприятий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20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 печатного средства массовой информации для опубликования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правовых актов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официальной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 о социально-экономическом и культурном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образования, о развитии его общественной инфраструктуры и иной официальной информации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629"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46 770,1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13592,2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2019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/>
          <a:lstStyle/>
          <a:p>
            <a:r>
              <a:rPr lang="ru-RU" dirty="0" smtClean="0"/>
              <a:t>Динамика исполнения ведомственных целевых программ в тыс. руб.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368312"/>
              </p:ext>
            </p:extLst>
          </p:nvPr>
        </p:nvGraphicFramePr>
        <p:xfrm>
          <a:off x="3282462" y="2321169"/>
          <a:ext cx="7073595" cy="4536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41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2019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исполнения ведомственных целевых программ 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3560143"/>
              </p:ext>
            </p:extLst>
          </p:nvPr>
        </p:nvGraphicFramePr>
        <p:xfrm>
          <a:off x="3165232" y="2431255"/>
          <a:ext cx="6874302" cy="4426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5709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6989669"/>
              </p:ext>
            </p:extLst>
          </p:nvPr>
        </p:nvGraphicFramePr>
        <p:xfrm>
          <a:off x="4700894" y="2571064"/>
          <a:ext cx="6227661" cy="378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20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2019 финансового 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доходов бюджета (план)</a:t>
            </a:r>
            <a:endParaRPr lang="ru-RU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897088" y="2958182"/>
            <a:ext cx="1368975" cy="612648"/>
          </a:xfrm>
          <a:prstGeom prst="wedgeRectCallout">
            <a:avLst>
              <a:gd name="adj1" fmla="val 33614"/>
              <a:gd name="adj2" fmla="val 10514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16,25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4686301" y="6002336"/>
            <a:ext cx="1611089" cy="612648"/>
          </a:xfrm>
          <a:prstGeom prst="wedgeRectCallout">
            <a:avLst>
              <a:gd name="adj1" fmla="val 42353"/>
              <a:gd name="adj2" fmla="val -95637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Штрафы, санкции, возмещения ущерба </a:t>
            </a:r>
            <a:r>
              <a:rPr lang="ru-RU" sz="1000" b="1" dirty="0" smtClean="0">
                <a:solidFill>
                  <a:schemeClr val="tx1"/>
                </a:solidFill>
              </a:rPr>
              <a:t>5,66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7239002" y="6002336"/>
            <a:ext cx="1534884" cy="612648"/>
          </a:xfrm>
          <a:prstGeom prst="wedgeRectCallout">
            <a:avLst>
              <a:gd name="adj1" fmla="val -75765"/>
              <a:gd name="adj2" fmla="val -11518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Доходы от компенсации затрат </a:t>
            </a:r>
            <a:r>
              <a:rPr lang="ru-RU" sz="1000" b="1" dirty="0" smtClean="0">
                <a:solidFill>
                  <a:schemeClr val="tx1"/>
                </a:solidFill>
              </a:rPr>
              <a:t>0,01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9764489" y="2458647"/>
            <a:ext cx="1371597" cy="612648"/>
          </a:xfrm>
          <a:prstGeom prst="wedgeRectCallout">
            <a:avLst>
              <a:gd name="adj1" fmla="val -31992"/>
              <a:gd name="adj2" fmla="val 9270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Налоги на совокупный доход </a:t>
            </a:r>
            <a:r>
              <a:rPr lang="ru-RU" sz="1000" b="1" dirty="0" smtClean="0">
                <a:solidFill>
                  <a:schemeClr val="tx1"/>
                </a:solidFill>
              </a:rPr>
              <a:t>78,08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0911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11013</TotalTime>
  <Words>1181</Words>
  <Application>Microsoft Office PowerPoint</Application>
  <PresentationFormat>Широкоэкранный</PresentationFormat>
  <Paragraphs>391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Легкий дым</vt:lpstr>
      <vt:lpstr>2-й квартал на 2019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409</cp:revision>
  <dcterms:created xsi:type="dcterms:W3CDTF">2017-09-11T10:04:56Z</dcterms:created>
  <dcterms:modified xsi:type="dcterms:W3CDTF">2019-07-11T14:50:36Z</dcterms:modified>
</cp:coreProperties>
</file>